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84" r:id="rId3"/>
    <p:sldId id="285" r:id="rId4"/>
    <p:sldId id="297" r:id="rId5"/>
    <p:sldId id="286" r:id="rId6"/>
    <p:sldId id="287" r:id="rId7"/>
    <p:sldId id="298" r:id="rId8"/>
    <p:sldId id="288" r:id="rId9"/>
    <p:sldId id="289" r:id="rId10"/>
    <p:sldId id="290" r:id="rId11"/>
    <p:sldId id="299" r:id="rId12"/>
    <p:sldId id="301" r:id="rId13"/>
    <p:sldId id="302" r:id="rId14"/>
    <p:sldId id="306" r:id="rId15"/>
    <p:sldId id="309" r:id="rId16"/>
    <p:sldId id="308" r:id="rId17"/>
    <p:sldId id="310" r:id="rId18"/>
    <p:sldId id="307" r:id="rId19"/>
    <p:sldId id="312" r:id="rId20"/>
    <p:sldId id="311" r:id="rId21"/>
    <p:sldId id="314" r:id="rId22"/>
    <p:sldId id="313" r:id="rId23"/>
    <p:sldId id="315" r:id="rId24"/>
    <p:sldId id="316" r:id="rId25"/>
    <p:sldId id="283"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7A347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07.08.2026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pPr/>
              <a:t>07.08.2026</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pPr/>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jpeg"/></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00232" y="692696"/>
            <a:ext cx="6244176" cy="2862322"/>
          </a:xfrm>
          <a:prstGeom prst="rect">
            <a:avLst/>
          </a:prstGeom>
          <a:solidFill>
            <a:schemeClr val="tx2">
              <a:lumMod val="20000"/>
              <a:lumOff val="80000"/>
            </a:schemeClr>
          </a:solidFill>
        </p:spPr>
        <p:txBody>
          <a:bodyPr wrap="square" rtlCol="0">
            <a:spAutoFit/>
          </a:bodyPr>
          <a:lstStyle/>
          <a:p>
            <a:pPr algn="ctr"/>
            <a:r>
              <a:rPr lang="ru-RU" sz="3600" b="1" dirty="0">
                <a:solidFill>
                  <a:schemeClr val="tx1">
                    <a:lumMod val="95000"/>
                    <a:lumOff val="5000"/>
                  </a:schemeClr>
                </a:solidFill>
              </a:rPr>
              <a:t>Учреждение образования «Могилевская государственная санаторная школа-интернат для детей, больных сколиозом»</a:t>
            </a:r>
          </a:p>
        </p:txBody>
      </p:sp>
      <p:pic>
        <p:nvPicPr>
          <p:cNvPr id="1026" name="Рисунок 7" descr="Снимок.PNG"/>
          <p:cNvPicPr>
            <a:picLocks noChangeArrowheads="1"/>
          </p:cNvPicPr>
          <p:nvPr/>
        </p:nvPicPr>
        <p:blipFill>
          <a:blip r:embed="rId2" cstate="print"/>
          <a:srcRect l="-188" t="-693" r="-226" b="-909"/>
          <a:stretch>
            <a:fillRect/>
          </a:stretch>
        </p:blipFill>
        <p:spPr bwMode="auto">
          <a:xfrm>
            <a:off x="3071802" y="3717032"/>
            <a:ext cx="4308510" cy="2197998"/>
          </a:xfrm>
          <a:prstGeom prst="rect">
            <a:avLst/>
          </a:prstGeom>
          <a:noFill/>
          <a:ln w="9525">
            <a:noFill/>
            <a:miter lim="800000"/>
            <a:headEnd/>
            <a:tailEnd/>
          </a:ln>
        </p:spPr>
      </p:pic>
      <p:pic>
        <p:nvPicPr>
          <p:cNvPr id="3" name="Рисунок 2">
            <a:extLst>
              <a:ext uri="{FF2B5EF4-FFF2-40B4-BE49-F238E27FC236}">
                <a16:creationId xmlns="" xmlns:a16="http://schemas.microsoft.com/office/drawing/2014/main" id="{BC5AE389-5C08-4471-AACD-68EC811614C8}"/>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42167" y="2852936"/>
            <a:ext cx="2829635" cy="2862322"/>
          </a:xfrm>
          <a:prstGeom prst="rect">
            <a:avLst/>
          </a:prstGeom>
        </p:spPr>
      </p:pic>
    </p:spTree>
    <p:extLst>
      <p:ext uri="{BB962C8B-B14F-4D97-AF65-F5344CB8AC3E}">
        <p14:creationId xmlns="" xmlns:p14="http://schemas.microsoft.com/office/powerpoint/2010/main" val="164519428"/>
      </p:ext>
    </p:extLst>
  </p:cSld>
  <p:clrMapOvr>
    <a:masterClrMapping/>
  </p:clrMapOvr>
  <p:transition spd="slow" advTm="15725">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214282" y="762914"/>
            <a:ext cx="8929718"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606425" algn="l"/>
              </a:tabLst>
            </a:pPr>
            <a:r>
              <a:rPr lang="ru-RU" sz="2000" b="1" i="1" u="sng" dirty="0">
                <a:solidFill>
                  <a:srgbClr val="17365D"/>
                </a:solidFill>
                <a:latin typeface="Times New Roman" pitchFamily="18" charset="0"/>
                <a:ea typeface="Calibri" pitchFamily="34" charset="0"/>
                <a:cs typeface="Times New Roman" pitchFamily="18" charset="0"/>
              </a:rPr>
              <a:t>ОБРАЗОВАТЕЛЬНЫЙ</a:t>
            </a:r>
            <a:r>
              <a:rPr kumimoji="0" lang="ru-RU" sz="2000" b="1" i="1" u="sng" strike="noStrike" cap="none" normalizeH="0" baseline="0" dirty="0">
                <a:ln>
                  <a:noFill/>
                </a:ln>
                <a:solidFill>
                  <a:srgbClr val="17365D"/>
                </a:solidFill>
                <a:effectLst/>
                <a:latin typeface="Times New Roman" pitchFamily="18" charset="0"/>
                <a:ea typeface="Calibri" pitchFamily="34" charset="0"/>
                <a:cs typeface="Times New Roman" pitchFamily="18" charset="0"/>
              </a:rPr>
              <a:t> ПРОЦЕСС</a:t>
            </a:r>
            <a:endPar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06425" algn="l"/>
              </a:tabLst>
            </a:pPr>
            <a:r>
              <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Наши  воспитанники в полном объеме осваивают учебную программу по всем учебным предмета. Участвуют в предметных олимпиадах, творческих конкурсах и становятся победителями</a:t>
            </a: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ru-RU" sz="700" b="0" i="0" u="none" strike="noStrike" cap="none" normalizeH="0" baseline="0" dirty="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606425" algn="l"/>
              </a:tabLst>
            </a:pPr>
            <a:endParaRPr kumimoji="0" lang="ru-RU" sz="1800" b="0" i="0" u="none" strike="noStrike" cap="none" normalizeH="0" baseline="0" dirty="0">
              <a:ln>
                <a:noFill/>
              </a:ln>
              <a:solidFill>
                <a:schemeClr val="tx1"/>
              </a:solidFill>
              <a:effectLst/>
              <a:latin typeface="Arial" pitchFamily="34" charset="0"/>
            </a:endParaRPr>
          </a:p>
        </p:txBody>
      </p:sp>
      <p:pic>
        <p:nvPicPr>
          <p:cNvPr id="39938" name="Рисунок 43" descr="3.jpg"/>
          <p:cNvPicPr>
            <a:picLocks noChangeArrowheads="1"/>
          </p:cNvPicPr>
          <p:nvPr/>
        </p:nvPicPr>
        <p:blipFill>
          <a:blip r:embed="rId2" cstate="print"/>
          <a:srcRect t="-636" r="-198" b="-1105"/>
          <a:stretch>
            <a:fillRect/>
          </a:stretch>
        </p:blipFill>
        <p:spPr bwMode="auto">
          <a:xfrm>
            <a:off x="1643042" y="2428868"/>
            <a:ext cx="5072098" cy="3429024"/>
          </a:xfrm>
          <a:prstGeom prst="rect">
            <a:avLst/>
          </a:prstGeom>
          <a:noFill/>
          <a:ln w="9525">
            <a:noFill/>
            <a:miter lim="800000"/>
            <a:headEnd/>
            <a:tailEnd/>
          </a:ln>
        </p:spPr>
      </p:pic>
    </p:spTree>
  </p:cSld>
  <p:clrMapOvr>
    <a:masterClrMapping/>
  </p:clrMapOvr>
  <p:transition spd="slow" advTm="10218">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0dc42c5ada4b0aa0ffc6a57e08abef23-V.jpg"/>
          <p:cNvPicPr>
            <a:picLocks noChangeAspect="1"/>
          </p:cNvPicPr>
          <p:nvPr/>
        </p:nvPicPr>
        <p:blipFill>
          <a:blip r:embed="rId2" cstate="print"/>
          <a:srcRect t="13548"/>
          <a:stretch>
            <a:fillRect/>
          </a:stretch>
        </p:blipFill>
        <p:spPr>
          <a:xfrm>
            <a:off x="0" y="571480"/>
            <a:ext cx="4214810" cy="2735114"/>
          </a:xfrm>
          <a:prstGeom prst="rect">
            <a:avLst/>
          </a:prstGeom>
          <a:ln>
            <a:noFill/>
          </a:ln>
          <a:effectLst>
            <a:softEdge rad="112500"/>
          </a:effectLst>
        </p:spPr>
      </p:pic>
      <p:pic>
        <p:nvPicPr>
          <p:cNvPr id="5" name="Рисунок 4" descr="IMG-3dbc6c2283e071cf304d76eed5f4230b-V.jpg"/>
          <p:cNvPicPr>
            <a:picLocks noChangeAspect="1"/>
          </p:cNvPicPr>
          <p:nvPr/>
        </p:nvPicPr>
        <p:blipFill>
          <a:blip r:embed="rId3" cstate="print"/>
          <a:stretch>
            <a:fillRect/>
          </a:stretch>
        </p:blipFill>
        <p:spPr>
          <a:xfrm>
            <a:off x="4214778" y="928670"/>
            <a:ext cx="4929222" cy="4929222"/>
          </a:xfrm>
          <a:prstGeom prst="rect">
            <a:avLst/>
          </a:prstGeom>
          <a:ln>
            <a:noFill/>
          </a:ln>
          <a:effectLst>
            <a:softEdge rad="112500"/>
          </a:effectLst>
        </p:spPr>
      </p:pic>
      <p:pic>
        <p:nvPicPr>
          <p:cNvPr id="6" name="Рисунок 5" descr="IMG-a70380aeb443f2497c4b70ec7a2a65d3-V.jpg"/>
          <p:cNvPicPr>
            <a:picLocks noChangeAspect="1"/>
          </p:cNvPicPr>
          <p:nvPr/>
        </p:nvPicPr>
        <p:blipFill>
          <a:blip r:embed="rId4" cstate="print"/>
          <a:srcRect t="20833" b="41667"/>
          <a:stretch>
            <a:fillRect/>
          </a:stretch>
        </p:blipFill>
        <p:spPr>
          <a:xfrm>
            <a:off x="571472" y="3357562"/>
            <a:ext cx="3086100" cy="2571768"/>
          </a:xfrm>
          <a:prstGeom prst="rect">
            <a:avLst/>
          </a:prstGeom>
          <a:ln>
            <a:noFill/>
          </a:ln>
          <a:effectLst>
            <a:softEdge rad="112500"/>
          </a:effectLst>
        </p:spPr>
      </p:pic>
    </p:spTree>
  </p:cSld>
  <p:clrMapOvr>
    <a:masterClrMapping/>
  </p:clrMapOvr>
  <p:transition spd="slow" advTm="15054">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G-faa2ed1b0d95e10cb78760cddbee7c41-V.jpg"/>
          <p:cNvPicPr>
            <a:picLocks noChangeAspect="1"/>
          </p:cNvPicPr>
          <p:nvPr/>
        </p:nvPicPr>
        <p:blipFill>
          <a:blip r:embed="rId2" cstate="print"/>
          <a:stretch>
            <a:fillRect/>
          </a:stretch>
        </p:blipFill>
        <p:spPr>
          <a:xfrm>
            <a:off x="4786314" y="3071810"/>
            <a:ext cx="4187302" cy="3143093"/>
          </a:xfrm>
          <a:prstGeom prst="rect">
            <a:avLst/>
          </a:prstGeom>
          <a:ln>
            <a:noFill/>
          </a:ln>
          <a:effectLst>
            <a:softEdge rad="112500"/>
          </a:effectLst>
        </p:spPr>
      </p:pic>
      <p:pic>
        <p:nvPicPr>
          <p:cNvPr id="4" name="Рисунок 3" descr="IMG-e91ea99db9edd63665f1ed33ba991da0-V.jpg"/>
          <p:cNvPicPr>
            <a:picLocks noChangeAspect="1"/>
          </p:cNvPicPr>
          <p:nvPr/>
        </p:nvPicPr>
        <p:blipFill>
          <a:blip r:embed="rId3" cstate="print"/>
          <a:srcRect l="4415" r="20522"/>
          <a:stretch>
            <a:fillRect/>
          </a:stretch>
        </p:blipFill>
        <p:spPr>
          <a:xfrm>
            <a:off x="142844" y="857232"/>
            <a:ext cx="4572032" cy="4572032"/>
          </a:xfrm>
          <a:prstGeom prst="rect">
            <a:avLst/>
          </a:prstGeom>
          <a:ln>
            <a:noFill/>
          </a:ln>
          <a:effectLst>
            <a:softEdge rad="112500"/>
          </a:effectLst>
        </p:spPr>
      </p:pic>
      <p:pic>
        <p:nvPicPr>
          <p:cNvPr id="5" name="Рисунок 4" descr="IMG-a7fe93d91a0aecc0244506e832355bfa-V.jpg"/>
          <p:cNvPicPr>
            <a:picLocks noChangeAspect="1"/>
          </p:cNvPicPr>
          <p:nvPr/>
        </p:nvPicPr>
        <p:blipFill>
          <a:blip r:embed="rId4" cstate="print"/>
          <a:stretch>
            <a:fillRect/>
          </a:stretch>
        </p:blipFill>
        <p:spPr>
          <a:xfrm>
            <a:off x="5429256" y="428604"/>
            <a:ext cx="3496655" cy="2624676"/>
          </a:xfrm>
          <a:prstGeom prst="rect">
            <a:avLst/>
          </a:prstGeom>
          <a:ln>
            <a:noFill/>
          </a:ln>
          <a:effectLst>
            <a:softEdge rad="112500"/>
          </a:effectLst>
        </p:spPr>
      </p:pic>
    </p:spTree>
  </p:cSld>
  <p:clrMapOvr>
    <a:masterClrMapping/>
  </p:clrMapOvr>
  <p:transition spd="slow" advTm="15194">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G-ead9cdb96057b441b4c1f180b5227786-V (1).jpg"/>
          <p:cNvPicPr>
            <a:picLocks noChangeAspect="1"/>
          </p:cNvPicPr>
          <p:nvPr/>
        </p:nvPicPr>
        <p:blipFill>
          <a:blip r:embed="rId2" cstate="print"/>
          <a:stretch>
            <a:fillRect/>
          </a:stretch>
        </p:blipFill>
        <p:spPr>
          <a:xfrm>
            <a:off x="4572000" y="642926"/>
            <a:ext cx="4572000" cy="4572000"/>
          </a:xfrm>
          <a:prstGeom prst="rect">
            <a:avLst/>
          </a:prstGeom>
          <a:ln>
            <a:noFill/>
          </a:ln>
          <a:effectLst>
            <a:softEdge rad="112500"/>
          </a:effectLst>
        </p:spPr>
      </p:pic>
      <p:pic>
        <p:nvPicPr>
          <p:cNvPr id="4" name="Рисунок 3" descr="IMG-12546528746db8fcfcd62a83336303da-V.jpg"/>
          <p:cNvPicPr>
            <a:picLocks noChangeAspect="1"/>
          </p:cNvPicPr>
          <p:nvPr/>
        </p:nvPicPr>
        <p:blipFill>
          <a:blip r:embed="rId3" cstate="print"/>
          <a:stretch>
            <a:fillRect/>
          </a:stretch>
        </p:blipFill>
        <p:spPr>
          <a:xfrm>
            <a:off x="0" y="1142984"/>
            <a:ext cx="4643438" cy="4643438"/>
          </a:xfrm>
          <a:prstGeom prst="rect">
            <a:avLst/>
          </a:prstGeom>
          <a:ln>
            <a:noFill/>
          </a:ln>
          <a:effectLst>
            <a:softEdge rad="112500"/>
          </a:effectLst>
        </p:spPr>
      </p:pic>
    </p:spTree>
  </p:cSld>
  <p:clrMapOvr>
    <a:masterClrMapping/>
  </p:clrMapOvr>
  <p:transition spd="slow" advTm="16270">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68150A0-5896-4CD4-B32B-68A162AC812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6250" y="2924944"/>
            <a:ext cx="4655695" cy="3933056"/>
          </a:xfrm>
          <a:prstGeom prst="rect">
            <a:avLst/>
          </a:prstGeom>
          <a:ln>
            <a:noFill/>
          </a:ln>
          <a:effectLst>
            <a:softEdge rad="112500"/>
          </a:effectLst>
        </p:spPr>
      </p:pic>
      <p:pic>
        <p:nvPicPr>
          <p:cNvPr id="6" name="Рисунок 5">
            <a:extLst>
              <a:ext uri="{FF2B5EF4-FFF2-40B4-BE49-F238E27FC236}">
                <a16:creationId xmlns="" xmlns:a16="http://schemas.microsoft.com/office/drawing/2014/main" id="{8D7BE965-64C0-4A83-A4D0-68D3A523F94A}"/>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95616" y="3264786"/>
            <a:ext cx="5869862" cy="4052645"/>
          </a:xfrm>
          <a:prstGeom prst="rect">
            <a:avLst/>
          </a:prstGeom>
          <a:ln>
            <a:noFill/>
          </a:ln>
          <a:effectLst>
            <a:softEdge rad="112500"/>
          </a:effectLst>
        </p:spPr>
      </p:pic>
      <p:pic>
        <p:nvPicPr>
          <p:cNvPr id="8" name="Рисунок 7">
            <a:extLst>
              <a:ext uri="{FF2B5EF4-FFF2-40B4-BE49-F238E27FC236}">
                <a16:creationId xmlns="" xmlns:a16="http://schemas.microsoft.com/office/drawing/2014/main" id="{7AA80C12-F813-4095-B215-EF512018ECFF}"/>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24544" y="-403565"/>
            <a:ext cx="5255556" cy="3744416"/>
          </a:xfrm>
          <a:prstGeom prst="rect">
            <a:avLst/>
          </a:prstGeom>
          <a:ln>
            <a:noFill/>
          </a:ln>
          <a:effectLst>
            <a:softEdge rad="112500"/>
          </a:effectLst>
        </p:spPr>
      </p:pic>
      <p:pic>
        <p:nvPicPr>
          <p:cNvPr id="10" name="Рисунок 9">
            <a:extLst>
              <a:ext uri="{FF2B5EF4-FFF2-40B4-BE49-F238E27FC236}">
                <a16:creationId xmlns="" xmlns:a16="http://schemas.microsoft.com/office/drawing/2014/main" id="{8B02289C-C8F2-45E0-BA89-BDAC351DCAE5}"/>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324346" y="-516041"/>
            <a:ext cx="5426343" cy="3856892"/>
          </a:xfrm>
          <a:prstGeom prst="rect">
            <a:avLst/>
          </a:prstGeom>
          <a:ln>
            <a:noFill/>
          </a:ln>
          <a:effectLst>
            <a:softEdge rad="112500"/>
          </a:effectLst>
        </p:spPr>
      </p:pic>
    </p:spTree>
  </p:cSld>
  <p:clrMapOvr>
    <a:masterClrMapping/>
  </p:clrMapOvr>
  <p:transition spd="slow" advTm="15585">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1AC4DBD1-506F-463A-8B34-875445DFC9DB}"/>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56592" y="1927066"/>
            <a:ext cx="5479196" cy="5149236"/>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B96A6701-E51C-43DE-BCD5-0C4D4366D7D6}"/>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186044" y="1927066"/>
            <a:ext cx="6002580" cy="4974149"/>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7A19091F-122C-4658-A55B-0BD541E49D7E}"/>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56592" y="-452170"/>
            <a:ext cx="6089699" cy="4033974"/>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28CB0D05-8F4A-4214-A134-0DD5EE0FD41B}"/>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336244" y="-86813"/>
            <a:ext cx="4877020" cy="3454039"/>
          </a:xfrm>
          <a:prstGeom prst="rect">
            <a:avLst/>
          </a:prstGeom>
          <a:ln>
            <a:noFill/>
          </a:ln>
          <a:effectLst>
            <a:softEdge rad="112500"/>
          </a:effectLst>
        </p:spPr>
      </p:pic>
    </p:spTree>
    <p:extLst>
      <p:ext uri="{BB962C8B-B14F-4D97-AF65-F5344CB8AC3E}">
        <p14:creationId xmlns="" xmlns:p14="http://schemas.microsoft.com/office/powerpoint/2010/main" val="2060998642"/>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0B4BF4BF-D8D0-4E2F-BF1B-612F1913E339}"/>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2910" y="3240360"/>
            <a:ext cx="4981362" cy="3625113"/>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4D97AA64-7939-41AF-B6A0-4A748EE593C1}"/>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179995" y="3242548"/>
            <a:ext cx="5176157" cy="3780043"/>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7447B164-1252-409E-B6E7-01FEBFD31CD3}"/>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171373" y="-343475"/>
            <a:ext cx="5459542" cy="3780043"/>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2311003B-9E2F-47E7-8278-D6E096B3E543}"/>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2450" y="-343475"/>
            <a:ext cx="5176157" cy="3775654"/>
          </a:xfrm>
          <a:prstGeom prst="rect">
            <a:avLst/>
          </a:prstGeom>
          <a:ln>
            <a:noFill/>
          </a:ln>
          <a:effectLst>
            <a:softEdge rad="112500"/>
          </a:effectLst>
        </p:spPr>
      </p:pic>
    </p:spTree>
    <p:extLst>
      <p:ext uri="{BB962C8B-B14F-4D97-AF65-F5344CB8AC3E}">
        <p14:creationId xmlns="" xmlns:p14="http://schemas.microsoft.com/office/powerpoint/2010/main" val="66154620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537ADF95-F8B8-403C-9A45-EC52AE2D139B}"/>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560" y="3067319"/>
            <a:ext cx="5386578" cy="3819490"/>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24786972-DBB6-4BD2-8CB1-ED9C71D9AA1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69634" y="2910353"/>
            <a:ext cx="4073190" cy="3976456"/>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3451E968-D6C7-454E-B185-FB1929C5693D}"/>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0782" y="-387424"/>
            <a:ext cx="4680520" cy="4402627"/>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66B0DF43-CF56-46FE-8331-32EE09C172AE}"/>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431502" y="-243408"/>
            <a:ext cx="4680520" cy="3378391"/>
          </a:xfrm>
          <a:prstGeom prst="rect">
            <a:avLst/>
          </a:prstGeom>
          <a:ln>
            <a:noFill/>
          </a:ln>
          <a:effectLst>
            <a:softEdge rad="112500"/>
          </a:effectLst>
        </p:spPr>
      </p:pic>
    </p:spTree>
    <p:extLst>
      <p:ext uri="{BB962C8B-B14F-4D97-AF65-F5344CB8AC3E}">
        <p14:creationId xmlns="" xmlns:p14="http://schemas.microsoft.com/office/powerpoint/2010/main" val="1283173121"/>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 xmlns:a16="http://schemas.microsoft.com/office/drawing/2014/main" id="{676E55B3-3C1B-42CE-AF84-FFDE5D2A77E0}"/>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23928" y="-139652"/>
            <a:ext cx="5365433" cy="3895514"/>
          </a:xfrm>
          <a:prstGeom prst="rect">
            <a:avLst/>
          </a:prstGeom>
          <a:ln>
            <a:noFill/>
          </a:ln>
          <a:effectLst>
            <a:softEdge rad="112500"/>
          </a:effectLst>
        </p:spPr>
      </p:pic>
      <p:pic>
        <p:nvPicPr>
          <p:cNvPr id="3" name="Рисунок 2">
            <a:extLst>
              <a:ext uri="{FF2B5EF4-FFF2-40B4-BE49-F238E27FC236}">
                <a16:creationId xmlns="" xmlns:a16="http://schemas.microsoft.com/office/drawing/2014/main" id="{272D47F6-5B95-4C0E-B28F-B9D6E55F3B99}"/>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2902459"/>
            <a:ext cx="5165597" cy="3709198"/>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F7F6829D-BF9B-4625-8EF8-C87361D22E29}"/>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28411" y="-99392"/>
            <a:ext cx="5422418" cy="3987478"/>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AAAA2F68-35AC-41E6-B986-86CA55BF7AEB}"/>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859297" y="3168006"/>
            <a:ext cx="4287168" cy="3178104"/>
          </a:xfrm>
          <a:prstGeom prst="rect">
            <a:avLst/>
          </a:prstGeom>
          <a:ln>
            <a:noFill/>
          </a:ln>
          <a:effectLst>
            <a:softEdge rad="112500"/>
          </a:effectLst>
        </p:spPr>
      </p:pic>
    </p:spTree>
    <p:extLst>
      <p:ext uri="{BB962C8B-B14F-4D97-AF65-F5344CB8AC3E}">
        <p14:creationId xmlns="" xmlns:p14="http://schemas.microsoft.com/office/powerpoint/2010/main" val="148380229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3DC9B142-BAFA-4E3D-A780-C2E0F8844DF7}"/>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2693" y="-71164"/>
            <a:ext cx="6198340" cy="3396207"/>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D64D8F71-F296-4611-AFF8-09E63AA7C64D}"/>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2693" y="2501840"/>
            <a:ext cx="3644423" cy="4559982"/>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63562987-3F60-4635-9B4D-0005F5992702}"/>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102331" y="-582018"/>
            <a:ext cx="4067944" cy="5286262"/>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9CE8BE35-002F-43F2-B666-E371397DAF6E}"/>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491880" y="3325043"/>
            <a:ext cx="5796136" cy="4227885"/>
          </a:xfrm>
          <a:prstGeom prst="rect">
            <a:avLst/>
          </a:prstGeom>
          <a:ln>
            <a:noFill/>
          </a:ln>
          <a:effectLst>
            <a:softEdge rad="112500"/>
          </a:effectLst>
        </p:spPr>
      </p:pic>
    </p:spTree>
    <p:extLst>
      <p:ext uri="{BB962C8B-B14F-4D97-AF65-F5344CB8AC3E}">
        <p14:creationId xmlns="" xmlns:p14="http://schemas.microsoft.com/office/powerpoint/2010/main" val="2877791965"/>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345601"/>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1" u="sng" strike="noStrike" cap="none" normalizeH="0" baseline="0" dirty="0">
                <a:ln>
                  <a:noFill/>
                </a:ln>
                <a:solidFill>
                  <a:srgbClr val="17365D"/>
                </a:solidFill>
                <a:effectLst/>
                <a:latin typeface="Times New Roman" pitchFamily="18" charset="0"/>
                <a:ea typeface="Calibri" pitchFamily="34" charset="0"/>
                <a:cs typeface="Times New Roman" pitchFamily="18" charset="0"/>
              </a:rPr>
              <a:t>МЕСТОРАСПОЛОЖЕНИЕ</a:t>
            </a:r>
            <a:endParaRPr kumimoji="0" lang="ru-RU" sz="2800" b="0" i="0" u="none" strike="noStrike" cap="none" normalizeH="0" baseline="0" dirty="0">
              <a:ln>
                <a:noFill/>
              </a:ln>
              <a:solidFill>
                <a:schemeClr val="tx1"/>
              </a:solidFill>
              <a:effectLst/>
              <a:latin typeface="Arial" pitchFamily="34" charset="0"/>
            </a:endParaRPr>
          </a:p>
        </p:txBody>
      </p:sp>
      <p:sp>
        <p:nvSpPr>
          <p:cNvPr id="2051" name="Rectangle 3"/>
          <p:cNvSpPr>
            <a:spLocks noChangeArrowheads="1"/>
          </p:cNvSpPr>
          <p:nvPr/>
        </p:nvSpPr>
        <p:spPr bwMode="auto">
          <a:xfrm>
            <a:off x="251520" y="1083269"/>
            <a:ext cx="814393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8100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Наше учреждение образования располагается в черте города Могилева на территории заказника местного значения «Печерский», который был создан в 2021 году с </a:t>
            </a:r>
            <a:r>
              <a:rPr kumimoji="0" lang="ru-RU" sz="20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целью сохранения ценных природных комплексов и уникальных объектов растительного мира Печерского лесопарка.</a:t>
            </a:r>
            <a:endParaRPr kumimoji="0" lang="ru-RU" sz="2000" b="0" i="0" u="none" strike="noStrike" cap="none" normalizeH="0" baseline="0" dirty="0">
              <a:ln>
                <a:noFill/>
              </a:ln>
              <a:solidFill>
                <a:schemeClr val="tx1"/>
              </a:solidFill>
              <a:effectLst/>
              <a:latin typeface="Arial" pitchFamily="34" charset="0"/>
            </a:endParaRPr>
          </a:p>
        </p:txBody>
      </p:sp>
      <p:pic>
        <p:nvPicPr>
          <p:cNvPr id="2050" name="Рисунок 8" descr="20170503_073201.jpg"/>
          <p:cNvPicPr>
            <a:picLocks noChangeArrowheads="1"/>
          </p:cNvPicPr>
          <p:nvPr/>
        </p:nvPicPr>
        <p:blipFill>
          <a:blip r:embed="rId2" cstate="print"/>
          <a:srcRect t="-632" r="-281" b="-998"/>
          <a:stretch>
            <a:fillRect/>
          </a:stretch>
        </p:blipFill>
        <p:spPr bwMode="auto">
          <a:xfrm>
            <a:off x="1857356" y="2928934"/>
            <a:ext cx="5167328" cy="3143272"/>
          </a:xfrm>
          <a:prstGeom prst="rect">
            <a:avLst/>
          </a:prstGeom>
          <a:noFill/>
        </p:spPr>
      </p:pic>
    </p:spTree>
  </p:cSld>
  <p:clrMapOvr>
    <a:masterClrMapping/>
  </p:clrMapOvr>
  <p:transition spd="slow" advTm="15273">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A6EFC1FB-60E4-4C97-AFD3-C821BFBB5C15}"/>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72000" y="-2445411"/>
            <a:ext cx="4573541" cy="6022769"/>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0332AC48-9461-4214-82BA-34787CFFFA4B}"/>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666923" y="3451743"/>
            <a:ext cx="6840760" cy="3446490"/>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00BA887A-C7E8-4DCF-BCC5-984B086CA07A}"/>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896" y="2474987"/>
            <a:ext cx="3435846" cy="4581128"/>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391B1996-8E4E-47E2-B4E7-9379ED630101}"/>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0796" y="-773065"/>
            <a:ext cx="5800564" cy="4350423"/>
          </a:xfrm>
          <a:prstGeom prst="rect">
            <a:avLst/>
          </a:prstGeom>
          <a:ln>
            <a:noFill/>
          </a:ln>
          <a:effectLst>
            <a:softEdge rad="112500"/>
          </a:effectLst>
        </p:spPr>
      </p:pic>
    </p:spTree>
    <p:extLst>
      <p:ext uri="{BB962C8B-B14F-4D97-AF65-F5344CB8AC3E}">
        <p14:creationId xmlns="" xmlns:p14="http://schemas.microsoft.com/office/powerpoint/2010/main" val="1073820733"/>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29984217-541E-49CD-A769-0569A82C8A98}"/>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484899" y="2309495"/>
            <a:ext cx="3600400" cy="4800533"/>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1CE58F7C-1239-4890-BD98-7162C31C191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700" y="-171400"/>
            <a:ext cx="4605269" cy="3453952"/>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B7BE6D24-B380-4103-857F-55C33F929D43}"/>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232307" y="-2259632"/>
            <a:ext cx="4824536" cy="6432715"/>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F69EB139-9A02-445C-920F-C106EA974438}"/>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0" y="2816932"/>
            <a:ext cx="5724128" cy="4293096"/>
          </a:xfrm>
          <a:prstGeom prst="rect">
            <a:avLst/>
          </a:prstGeom>
          <a:ln>
            <a:noFill/>
          </a:ln>
          <a:effectLst>
            <a:softEdge rad="112500"/>
          </a:effectLst>
        </p:spPr>
      </p:pic>
    </p:spTree>
    <p:extLst>
      <p:ext uri="{BB962C8B-B14F-4D97-AF65-F5344CB8AC3E}">
        <p14:creationId xmlns="" xmlns:p14="http://schemas.microsoft.com/office/powerpoint/2010/main" val="1265735507"/>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84BF0D80-FAFC-4590-8294-0A946671082C}"/>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24544" y="-140955"/>
            <a:ext cx="5463046" cy="7284061"/>
          </a:xfrm>
          <a:prstGeom prst="rect">
            <a:avLst/>
          </a:prstGeom>
          <a:ln>
            <a:noFill/>
          </a:ln>
          <a:effectLst>
            <a:softEdge rad="112500"/>
          </a:effectLst>
        </p:spPr>
      </p:pic>
      <p:pic>
        <p:nvPicPr>
          <p:cNvPr id="3" name="Рисунок 2">
            <a:extLst>
              <a:ext uri="{FF2B5EF4-FFF2-40B4-BE49-F238E27FC236}">
                <a16:creationId xmlns="" xmlns:a16="http://schemas.microsoft.com/office/drawing/2014/main" id="{48A47F88-A676-4203-9A99-227336E019FE}"/>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79400" y="-114337"/>
            <a:ext cx="5916150" cy="4437112"/>
          </a:xfrm>
          <a:prstGeom prst="rect">
            <a:avLst/>
          </a:prstGeom>
          <a:ln>
            <a:noFill/>
          </a:ln>
          <a:effectLst>
            <a:softEdge rad="112500"/>
          </a:effectLst>
        </p:spPr>
      </p:pic>
      <p:pic>
        <p:nvPicPr>
          <p:cNvPr id="11" name="Рисунок 10">
            <a:extLst>
              <a:ext uri="{FF2B5EF4-FFF2-40B4-BE49-F238E27FC236}">
                <a16:creationId xmlns="" xmlns:a16="http://schemas.microsoft.com/office/drawing/2014/main" id="{EF290D01-7B81-4DF3-8025-96A742927513}"/>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669814" y="2852936"/>
            <a:ext cx="5652120" cy="4239090"/>
          </a:xfrm>
          <a:prstGeom prst="rect">
            <a:avLst/>
          </a:prstGeom>
          <a:ln>
            <a:noFill/>
          </a:ln>
          <a:effectLst>
            <a:softEdge rad="112500"/>
          </a:effectLst>
        </p:spPr>
      </p:pic>
    </p:spTree>
    <p:extLst>
      <p:ext uri="{BB962C8B-B14F-4D97-AF65-F5344CB8AC3E}">
        <p14:creationId xmlns="" xmlns:p14="http://schemas.microsoft.com/office/powerpoint/2010/main" val="774258708"/>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 xmlns:a16="http://schemas.microsoft.com/office/drawing/2014/main" id="{8FE0E265-5456-42F0-BCFC-949CB9773F5F}"/>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24901" y="1634733"/>
            <a:ext cx="3918712" cy="5224949"/>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2D356E2A-77FA-4240-8508-5962E4FB48FA}"/>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833004" y="-603448"/>
            <a:ext cx="4310996" cy="5747995"/>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7900153F-4790-48D5-BC9B-28D67BD1D186}"/>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8520" y="-99392"/>
            <a:ext cx="5508104" cy="3890098"/>
          </a:xfrm>
          <a:prstGeom prst="rect">
            <a:avLst/>
          </a:prstGeom>
          <a:ln>
            <a:noFill/>
          </a:ln>
          <a:effectLst>
            <a:softEdge rad="112500"/>
          </a:effectLst>
        </p:spPr>
      </p:pic>
      <p:pic>
        <p:nvPicPr>
          <p:cNvPr id="3" name="Рисунок 2">
            <a:extLst>
              <a:ext uri="{FF2B5EF4-FFF2-40B4-BE49-F238E27FC236}">
                <a16:creationId xmlns="" xmlns:a16="http://schemas.microsoft.com/office/drawing/2014/main" id="{69C2CCCF-B86A-4FFA-98B9-752662FBE5DA}"/>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456009" y="2592007"/>
            <a:ext cx="5687991" cy="4265993"/>
          </a:xfrm>
          <a:prstGeom prst="rect">
            <a:avLst/>
          </a:prstGeom>
          <a:ln>
            <a:noFill/>
          </a:ln>
          <a:effectLst>
            <a:softEdge rad="112500"/>
          </a:effectLst>
        </p:spPr>
      </p:pic>
    </p:spTree>
    <p:extLst>
      <p:ext uri="{BB962C8B-B14F-4D97-AF65-F5344CB8AC3E}">
        <p14:creationId xmlns="" xmlns:p14="http://schemas.microsoft.com/office/powerpoint/2010/main" val="146263002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8FBC00B4-FFBF-43CE-9DE0-05510211D86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80528" y="2147656"/>
            <a:ext cx="6230628" cy="4941168"/>
          </a:xfrm>
          <a:prstGeom prst="rect">
            <a:avLst/>
          </a:prstGeom>
          <a:ln>
            <a:noFill/>
          </a:ln>
          <a:effectLst>
            <a:softEdge rad="112500"/>
          </a:effectLst>
        </p:spPr>
      </p:pic>
      <p:pic>
        <p:nvPicPr>
          <p:cNvPr id="5" name="Рисунок 4">
            <a:extLst>
              <a:ext uri="{FF2B5EF4-FFF2-40B4-BE49-F238E27FC236}">
                <a16:creationId xmlns="" xmlns:a16="http://schemas.microsoft.com/office/drawing/2014/main" id="{2DE5ACC8-B814-4500-B975-AE25CE57601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0528" y="-819472"/>
            <a:ext cx="6156176" cy="4617132"/>
          </a:xfrm>
          <a:prstGeom prst="rect">
            <a:avLst/>
          </a:prstGeom>
          <a:ln>
            <a:noFill/>
          </a:ln>
          <a:effectLst>
            <a:softEdge rad="112500"/>
          </a:effectLst>
        </p:spPr>
      </p:pic>
      <p:pic>
        <p:nvPicPr>
          <p:cNvPr id="9" name="Рисунок 8">
            <a:extLst>
              <a:ext uri="{FF2B5EF4-FFF2-40B4-BE49-F238E27FC236}">
                <a16:creationId xmlns="" xmlns:a16="http://schemas.microsoft.com/office/drawing/2014/main" id="{B8732328-C56D-4EA0-B6B4-B1214DEF7247}"/>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623710" y="-603448"/>
            <a:ext cx="3540814" cy="4721085"/>
          </a:xfrm>
          <a:prstGeom prst="rect">
            <a:avLst/>
          </a:prstGeom>
          <a:ln>
            <a:noFill/>
          </a:ln>
          <a:effectLst>
            <a:softEdge rad="112500"/>
          </a:effectLst>
        </p:spPr>
      </p:pic>
      <p:pic>
        <p:nvPicPr>
          <p:cNvPr id="7" name="Рисунок 6">
            <a:extLst>
              <a:ext uri="{FF2B5EF4-FFF2-40B4-BE49-F238E27FC236}">
                <a16:creationId xmlns="" xmlns:a16="http://schemas.microsoft.com/office/drawing/2014/main" id="{9EE045B7-7D47-47B8-AAA9-F3DA6225F560}"/>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142244" y="3024336"/>
            <a:ext cx="5017475" cy="3833664"/>
          </a:xfrm>
          <a:prstGeom prst="rect">
            <a:avLst/>
          </a:prstGeom>
          <a:ln>
            <a:noFill/>
          </a:ln>
          <a:effectLst>
            <a:softEdge rad="112500"/>
          </a:effectLst>
        </p:spPr>
      </p:pic>
    </p:spTree>
    <p:extLst>
      <p:ext uri="{BB962C8B-B14F-4D97-AF65-F5344CB8AC3E}">
        <p14:creationId xmlns="" xmlns:p14="http://schemas.microsoft.com/office/powerpoint/2010/main" val="2371247250"/>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785786" y="989167"/>
            <a:ext cx="7643898"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ru-RU" sz="2000" dirty="0"/>
              <a:t>МГСШИ является единственным в своем роде общеобразовательным учреждением в области. Санаторная школа-интернат за свою долгую историю видела множество перемен, жила под разными названиями, пережила большое количество исторических, экономических и социальных событий. Это всё только укрепило уверенность в необходимости дальнейшего существования учебно-оздоровительного заведения с его исторически сложившимися многолетними традициями.</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3074" name="Picture 2" descr="C:\Users\Князев\Desktop\ФОТО комиссия\0-02-0a-771514c22cafc044741284054e84d9049f838c3cbe9323171f49ba0883c9a425_a9caf518acab86ea.jpg"/>
          <p:cNvPicPr>
            <a:picLocks noChangeAspect="1" noChangeArrowheads="1"/>
          </p:cNvPicPr>
          <p:nvPr/>
        </p:nvPicPr>
        <p:blipFill>
          <a:blip r:embed="rId2" cstate="print"/>
          <a:srcRect/>
          <a:stretch>
            <a:fillRect/>
          </a:stretch>
        </p:blipFill>
        <p:spPr bwMode="auto">
          <a:xfrm>
            <a:off x="6858254" y="3356992"/>
            <a:ext cx="2094189" cy="2792252"/>
          </a:xfrm>
          <a:prstGeom prst="rect">
            <a:avLst/>
          </a:prstGeom>
          <a:ln>
            <a:noFill/>
          </a:ln>
          <a:effectLst>
            <a:softEdge rad="112500"/>
          </a:effectLst>
        </p:spPr>
      </p:pic>
      <p:pic>
        <p:nvPicPr>
          <p:cNvPr id="3075" name="Picture 3" descr="C:\Users\Князев\Desktop\ФОТО комиссия\H4UnRVmGJuPsHuKdFAQHUcykwDuuJgyAbBAuam1ompIjdqmTsqb3TR7-3x_zq6uAeLyRy076Ovurx7QvklsD2yAd_novyj-razmer.jpg"/>
          <p:cNvPicPr>
            <a:picLocks noChangeAspect="1" noChangeArrowheads="1"/>
          </p:cNvPicPr>
          <p:nvPr/>
        </p:nvPicPr>
        <p:blipFill>
          <a:blip r:embed="rId3" cstate="print"/>
          <a:srcRect/>
          <a:stretch>
            <a:fillRect/>
          </a:stretch>
        </p:blipFill>
        <p:spPr bwMode="auto">
          <a:xfrm>
            <a:off x="3320305" y="3645024"/>
            <a:ext cx="3574477" cy="2448272"/>
          </a:xfrm>
          <a:prstGeom prst="rect">
            <a:avLst/>
          </a:prstGeom>
          <a:ln>
            <a:noFill/>
          </a:ln>
          <a:effectLst>
            <a:softEdge rad="112500"/>
          </a:effectLst>
        </p:spPr>
      </p:pic>
      <p:pic>
        <p:nvPicPr>
          <p:cNvPr id="3076" name="Picture 4" descr="C:\Users\Князев\Desktop\ФОТО комиссия\IMG-fd933fe41efb94a9a093d99385b1c926-V.jpg"/>
          <p:cNvPicPr>
            <a:picLocks noChangeAspect="1" noChangeArrowheads="1"/>
          </p:cNvPicPr>
          <p:nvPr/>
        </p:nvPicPr>
        <p:blipFill>
          <a:blip r:embed="rId4" cstate="print"/>
          <a:srcRect/>
          <a:stretch>
            <a:fillRect/>
          </a:stretch>
        </p:blipFill>
        <p:spPr bwMode="auto">
          <a:xfrm>
            <a:off x="0" y="3645024"/>
            <a:ext cx="3312368" cy="2494627"/>
          </a:xfrm>
          <a:prstGeom prst="rect">
            <a:avLst/>
          </a:prstGeom>
          <a:ln>
            <a:noFill/>
          </a:ln>
          <a:effectLst>
            <a:softEdge rad="112500"/>
          </a:effectLst>
        </p:spPr>
      </p:pic>
    </p:spTree>
    <p:extLst>
      <p:ext uri="{BB962C8B-B14F-4D97-AF65-F5344CB8AC3E}">
        <p14:creationId xmlns="" xmlns:p14="http://schemas.microsoft.com/office/powerpoint/2010/main" val="3394957974"/>
      </p:ext>
    </p:extLst>
  </p:cSld>
  <p:clrMapOvr>
    <a:masterClrMapping/>
  </p:clrMapOvr>
  <p:transition spd="slow" advTm="14633">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643174" y="428604"/>
            <a:ext cx="400154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a:ln>
                  <a:noFill/>
                </a:ln>
                <a:solidFill>
                  <a:srgbClr val="17365D"/>
                </a:solidFill>
                <a:effectLst/>
                <a:latin typeface="Times New Roman" pitchFamily="18" charset="0"/>
                <a:ea typeface="Calibri" pitchFamily="34" charset="0"/>
                <a:cs typeface="Times New Roman" pitchFamily="18" charset="0"/>
              </a:rPr>
              <a:t>ИСТОРИЯ ШКОЛЫ – ИНТЕРНАТА </a:t>
            </a:r>
            <a:endParaRPr kumimoji="0" lang="ru-RU" b="0" i="0" u="none" strike="noStrike" cap="none" normalizeH="0" baseline="0" dirty="0">
              <a:ln>
                <a:noFill/>
              </a:ln>
              <a:solidFill>
                <a:schemeClr val="tx1"/>
              </a:solidFill>
              <a:effectLst/>
              <a:latin typeface="Arial" pitchFamily="34" charset="0"/>
            </a:endParaRPr>
          </a:p>
        </p:txBody>
      </p:sp>
      <p:sp>
        <p:nvSpPr>
          <p:cNvPr id="34818" name="Rectangle 2"/>
          <p:cNvSpPr>
            <a:spLocks noChangeArrowheads="1"/>
          </p:cNvSpPr>
          <p:nvPr/>
        </p:nvSpPr>
        <p:spPr bwMode="auto">
          <a:xfrm>
            <a:off x="0" y="857232"/>
            <a:ext cx="9144000" cy="34470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8100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ea typeface="Calibri" pitchFamily="34" charset="0"/>
                <a:cs typeface="Times New Roman" pitchFamily="18" charset="0"/>
              </a:rPr>
              <a:t>В 2023 наша школа отпраздновала</a:t>
            </a:r>
            <a:r>
              <a:rPr lang="ru-RU" sz="2000" dirty="0"/>
              <a:t> </a:t>
            </a:r>
            <a:r>
              <a:rPr kumimoji="0" lang="ru-RU" sz="2000" b="0" i="0" u="none" strike="noStrike" cap="none" normalizeH="0" baseline="0" dirty="0">
                <a:ln>
                  <a:noFill/>
                </a:ln>
                <a:solidFill>
                  <a:schemeClr val="tx1"/>
                </a:solidFill>
                <a:effectLst/>
                <a:ea typeface="Calibri" pitchFamily="34" charset="0"/>
                <a:cs typeface="Times New Roman" pitchFamily="18" charset="0"/>
              </a:rPr>
              <a:t>55-летний юбилей. </a:t>
            </a:r>
          </a:p>
          <a:p>
            <a:pPr marL="0" marR="0" lvl="0" indent="38100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ea typeface="Calibri" pitchFamily="34" charset="0"/>
                <a:cs typeface="Times New Roman" pitchFamily="18" charset="0"/>
              </a:rPr>
              <a:t>После Великой Отечественной войны в Печерском лесопарке Могилева был открыт детский дом для детей-сирот № 4. Воспитанники жили в деревянных зданиях, которые сохранились до сих пор: библиотека, корпус ЛФК, музей.</a:t>
            </a:r>
            <a:endParaRPr kumimoji="0" lang="ru-RU" sz="2000" b="0" i="0" u="none" strike="noStrike" cap="none" normalizeH="0" baseline="0" dirty="0">
              <a:ln>
                <a:noFill/>
              </a:ln>
              <a:solidFill>
                <a:schemeClr val="tx1"/>
              </a:solidFill>
              <a:effectLst/>
            </a:endParaRPr>
          </a:p>
          <a:p>
            <a:pPr marL="0" marR="0" lvl="0" indent="38100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ea typeface="Times New Roman" pitchFamily="18" charset="0"/>
                <a:cs typeface="Times New Roman" pitchFamily="18" charset="0"/>
              </a:rPr>
              <a:t>В 1960 году на базе детского дома №4 открывается Могилевская школа-интернат №2 на 150 человек. Строится трехэтажное общежитие. В 1961-м году возводят двухэтажный учебный корпус.</a:t>
            </a:r>
            <a:endParaRPr kumimoji="0" lang="ru-RU" sz="2000" b="0" i="0" u="none" strike="noStrike" cap="none" normalizeH="0" baseline="0" dirty="0">
              <a:ln>
                <a:noFill/>
              </a:ln>
              <a:solidFill>
                <a:schemeClr val="tx1"/>
              </a:solidFill>
              <a:effectLst/>
            </a:endParaRPr>
          </a:p>
          <a:p>
            <a:pPr indent="381000" algn="ctr" eaLnBrk="0" fontAlgn="base" hangingPunct="0">
              <a:spcBef>
                <a:spcPct val="0"/>
              </a:spcBef>
              <a:spcAft>
                <a:spcPct val="0"/>
              </a:spcAft>
            </a:pPr>
            <a:r>
              <a:rPr kumimoji="0" lang="ru-RU" sz="2000" b="0" i="0" u="none" strike="noStrike" cap="none" normalizeH="0" baseline="0" dirty="0">
                <a:ln>
                  <a:noFill/>
                </a:ln>
                <a:solidFill>
                  <a:schemeClr val="tx1"/>
                </a:solidFill>
                <a:effectLst/>
                <a:ea typeface="Times New Roman" pitchFamily="18" charset="0"/>
                <a:cs typeface="Times New Roman" pitchFamily="18" charset="0"/>
              </a:rPr>
              <a:t>В июле 1967 года было принято </a:t>
            </a:r>
            <a:r>
              <a:rPr lang="ru-RU" sz="2000" dirty="0"/>
              <a:t>решение Совета Министров БССР об упразднении с 15 августа Могилевской школы-интерната №2 и создании на ее базе школы-интерната с особым режимом детей, больных сколиозом.</a:t>
            </a:r>
          </a:p>
          <a:p>
            <a:pPr marL="0" marR="0" lvl="0" indent="38100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endParaRPr>
          </a:p>
        </p:txBody>
      </p:sp>
      <p:pic>
        <p:nvPicPr>
          <p:cNvPr id="4" name="Рисунок 3" descr="IMG_20221112_104428.jpg"/>
          <p:cNvPicPr>
            <a:picLocks noChangeAspect="1"/>
          </p:cNvPicPr>
          <p:nvPr/>
        </p:nvPicPr>
        <p:blipFill>
          <a:blip r:embed="rId2" cstate="print"/>
          <a:stretch>
            <a:fillRect/>
          </a:stretch>
        </p:blipFill>
        <p:spPr>
          <a:xfrm>
            <a:off x="142844" y="4000504"/>
            <a:ext cx="2928958" cy="2196719"/>
          </a:xfrm>
          <a:prstGeom prst="rect">
            <a:avLst/>
          </a:prstGeom>
          <a:ln>
            <a:noFill/>
          </a:ln>
          <a:effectLst>
            <a:softEdge rad="112500"/>
          </a:effectLst>
        </p:spPr>
      </p:pic>
      <p:pic>
        <p:nvPicPr>
          <p:cNvPr id="6" name="Рисунок 5" descr="IMG_20221112_110127.jpg"/>
          <p:cNvPicPr>
            <a:picLocks noChangeAspect="1"/>
          </p:cNvPicPr>
          <p:nvPr/>
        </p:nvPicPr>
        <p:blipFill>
          <a:blip r:embed="rId3" cstate="print"/>
          <a:stretch>
            <a:fillRect/>
          </a:stretch>
        </p:blipFill>
        <p:spPr>
          <a:xfrm>
            <a:off x="5929321" y="4071942"/>
            <a:ext cx="3214679" cy="2088308"/>
          </a:xfrm>
          <a:prstGeom prst="rect">
            <a:avLst/>
          </a:prstGeom>
          <a:ln>
            <a:noFill/>
          </a:ln>
          <a:effectLst>
            <a:softEdge rad="112500"/>
          </a:effectLst>
        </p:spPr>
      </p:pic>
      <p:pic>
        <p:nvPicPr>
          <p:cNvPr id="9" name="Рисунок 8" descr="IMG_20221112_104213.jpg"/>
          <p:cNvPicPr>
            <a:picLocks noChangeAspect="1"/>
          </p:cNvPicPr>
          <p:nvPr/>
        </p:nvPicPr>
        <p:blipFill>
          <a:blip r:embed="rId4" cstate="print"/>
          <a:stretch>
            <a:fillRect/>
          </a:stretch>
        </p:blipFill>
        <p:spPr>
          <a:xfrm>
            <a:off x="3143240" y="4071942"/>
            <a:ext cx="2714644" cy="2035983"/>
          </a:xfrm>
          <a:prstGeom prst="rect">
            <a:avLst/>
          </a:prstGeom>
          <a:ln>
            <a:noFill/>
          </a:ln>
          <a:effectLst>
            <a:softEdge rad="112500"/>
          </a:effectLst>
        </p:spPr>
      </p:pic>
    </p:spTree>
  </p:cSld>
  <p:clrMapOvr>
    <a:masterClrMapping/>
  </p:clrMapOvr>
  <p:transition spd="slow" advTm="15210">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0992" y="476672"/>
            <a:ext cx="9073008" cy="2123658"/>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2000" b="1" u="sng" dirty="0">
                <a:ln w="11430"/>
                <a:solidFill>
                  <a:schemeClr val="tx2">
                    <a:lumMod val="50000"/>
                  </a:schemeClr>
                </a:solidFill>
                <a:effectLst>
                  <a:outerShdw blurRad="80000" dist="40000" dir="5040000" algn="tl">
                    <a:srgbClr val="000000">
                      <a:alpha val="30000"/>
                    </a:srgbClr>
                  </a:outerShdw>
                </a:effectLst>
              </a:rPr>
              <a:t>ОСНОВНАЯ ЗАДАЧА НАШЕГО УЧРЕЖДЕНИЯ ОБРАЗОВАНИЯ</a:t>
            </a:r>
          </a:p>
          <a:p>
            <a:pPr algn="ctr"/>
            <a:r>
              <a:rPr lang="ru-RU" sz="2800" i="1" dirty="0">
                <a:ln w="11430"/>
                <a:solidFill>
                  <a:schemeClr val="tx2">
                    <a:lumMod val="50000"/>
                  </a:schemeClr>
                </a:solidFill>
                <a:effectLst>
                  <a:outerShdw blurRad="80000" dist="40000" dir="5040000" algn="tl">
                    <a:srgbClr val="000000">
                      <a:alpha val="30000"/>
                    </a:srgbClr>
                  </a:outerShdw>
                </a:effectLst>
              </a:rPr>
              <a:t>«Обеспечение прав на полноценное развитие, достойное и качественное обучение, воспитание, оздоровление и успешную социализацию детей, нуждающихся в консервативном лечении сколиоза» </a:t>
            </a:r>
            <a:endParaRPr lang="ru-RU" sz="2800" i="1" cap="none" spc="0" dirty="0">
              <a:ln w="11430"/>
              <a:solidFill>
                <a:schemeClr val="tx2">
                  <a:lumMod val="50000"/>
                </a:schemeClr>
              </a:solidFill>
              <a:effectLst>
                <a:outerShdw blurRad="80000" dist="40000" dir="5040000" algn="tl">
                  <a:srgbClr val="000000">
                    <a:alpha val="30000"/>
                  </a:srgbClr>
                </a:outerShdw>
              </a:effectLst>
            </a:endParaRPr>
          </a:p>
        </p:txBody>
      </p:sp>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79712" y="2491322"/>
            <a:ext cx="5417840" cy="3611894"/>
          </a:xfrm>
          <a:prstGeom prst="rect">
            <a:avLst/>
          </a:prstGeom>
        </p:spPr>
      </p:pic>
    </p:spTree>
    <p:extLst>
      <p:ext uri="{BB962C8B-B14F-4D97-AF65-F5344CB8AC3E}">
        <p14:creationId xmlns="" xmlns:p14="http://schemas.microsoft.com/office/powerpoint/2010/main" val="682550448"/>
      </p:ext>
    </p:extLst>
  </p:cSld>
  <p:clrMapOvr>
    <a:masterClrMapping/>
  </p:clrMapOvr>
  <p:transition spd="slow" advTm="10592">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4500562" y="500042"/>
            <a:ext cx="184731" cy="369332"/>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latin typeface="Arial" pitchFamily="34" charset="0"/>
            </a:endParaRPr>
          </a:p>
        </p:txBody>
      </p:sp>
      <p:sp>
        <p:nvSpPr>
          <p:cNvPr id="35842" name="Rectangle 2"/>
          <p:cNvSpPr>
            <a:spLocks noChangeArrowheads="1"/>
          </p:cNvSpPr>
          <p:nvPr/>
        </p:nvSpPr>
        <p:spPr bwMode="auto">
          <a:xfrm>
            <a:off x="714348" y="455076"/>
            <a:ext cx="8001056"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000" dirty="0"/>
              <a:t>	</a:t>
            </a:r>
            <a:r>
              <a:rPr lang="ru-RU" u="sng" dirty="0"/>
              <a:t>Могилевская государственная санаторная школа-интернат является общеобразовательной базовой школой </a:t>
            </a:r>
            <a:r>
              <a:rPr lang="ru-RU" dirty="0"/>
              <a:t>и предназначена для обучения учащихся с 3 по 9 класс, нуждающихся в консервативном длительном лечении сколиоза.</a:t>
            </a:r>
          </a:p>
          <a:p>
            <a:pPr algn="ctr"/>
            <a:r>
              <a:rPr lang="ru-RU" dirty="0"/>
              <a:t>	В школу-интернат принимаются дети, проживающие в Могилёве и области,  со сколиозом врожденным или </a:t>
            </a:r>
            <a:r>
              <a:rPr lang="ru-RU" dirty="0" err="1"/>
              <a:t>диспластическим</a:t>
            </a:r>
            <a:r>
              <a:rPr lang="ru-RU" dirty="0"/>
              <a:t> 2, 3 и 4 степени, а также 1-й степени с признаками прогрессирования.</a:t>
            </a:r>
          </a:p>
          <a:p>
            <a:pPr lvl="0" algn="ctr"/>
            <a:r>
              <a:rPr lang="ru-RU" dirty="0">
                <a:ea typeface="Times New Roman" pitchFamily="18" charset="0"/>
              </a:rPr>
              <a:t>	В санаторной школе пациентам </a:t>
            </a:r>
            <a:r>
              <a:rPr lang="ru-RU" b="1" dirty="0">
                <a:ea typeface="Times New Roman" pitchFamily="18" charset="0"/>
              </a:rPr>
              <a:t>предлагаются</a:t>
            </a:r>
            <a:r>
              <a:rPr lang="ru-RU" dirty="0">
                <a:ea typeface="Times New Roman" pitchFamily="18" charset="0"/>
              </a:rPr>
              <a:t> все известные </a:t>
            </a:r>
            <a:r>
              <a:rPr lang="ru-RU" b="1" dirty="0">
                <a:ea typeface="Times New Roman" pitchFamily="18" charset="0"/>
              </a:rPr>
              <a:t>методики лечения сколиоза, за исключением хирургической. </a:t>
            </a:r>
            <a:r>
              <a:rPr lang="ru-RU" dirty="0">
                <a:ea typeface="Times New Roman" pitchFamily="18" charset="0"/>
              </a:rPr>
              <a:t>Наша первостепенная задача  – стабилизация деформации, т.е. мы должны остановить развитие патологии, и, по возможности, добиться положительной динамики, уменьшая угол искривления.</a:t>
            </a:r>
          </a:p>
          <a:p>
            <a:endParaRPr lang="ru-RU" sz="2000" dirty="0"/>
          </a:p>
        </p:txBody>
      </p:sp>
      <p:pic>
        <p:nvPicPr>
          <p:cNvPr id="35843" name="Рисунок 5" descr="8.jpg"/>
          <p:cNvPicPr>
            <a:picLocks noChangeArrowheads="1"/>
          </p:cNvPicPr>
          <p:nvPr/>
        </p:nvPicPr>
        <p:blipFill>
          <a:blip r:embed="rId2" cstate="print"/>
          <a:srcRect l="3007" t="5176" r="35299" b="18685"/>
          <a:stretch>
            <a:fillRect/>
          </a:stretch>
        </p:blipFill>
        <p:spPr bwMode="auto">
          <a:xfrm>
            <a:off x="3419872" y="3861048"/>
            <a:ext cx="2592288" cy="1872208"/>
          </a:xfrm>
          <a:prstGeom prst="rect">
            <a:avLst/>
          </a:prstGeom>
          <a:noFill/>
          <a:ln w="9525">
            <a:noFill/>
            <a:miter lim="800000"/>
            <a:headEnd/>
            <a:tailEnd/>
          </a:ln>
        </p:spPr>
      </p:pic>
    </p:spTree>
  </p:cSld>
  <p:clrMapOvr>
    <a:masterClrMapping/>
  </p:clrMapOvr>
  <p:transition spd="slow" advTm="15225">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285720" y="428604"/>
            <a:ext cx="8643998"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ru-RU" b="1" dirty="0"/>
              <a:t>Ортопедический режим. </a:t>
            </a:r>
            <a:r>
              <a:rPr lang="ru-RU" dirty="0"/>
              <a:t>Представляет собой комплекс мер, способствующих лечению сколиоза. Это равномерное распределение нагрузки и отдыха в течение дня, обязательная часовая разгрузка позвоночника после учебных занятий (тихий час), сон на жесткой постели без высоких подушек, проведение уроков лежа на кушетке, прогулки и физкультминутки.</a:t>
            </a:r>
          </a:p>
          <a:p>
            <a:pPr algn="just" fontAlgn="base">
              <a:spcBef>
                <a:spcPct val="0"/>
              </a:spcBef>
              <a:spcAft>
                <a:spcPct val="0"/>
              </a:spcAft>
            </a:pPr>
            <a:endParaRPr lang="ru-RU" dirty="0"/>
          </a:p>
          <a:p>
            <a:pPr algn="just" fontAlgn="base">
              <a:spcBef>
                <a:spcPct val="0"/>
              </a:spcBef>
              <a:spcAft>
                <a:spcPct val="0"/>
              </a:spcAft>
            </a:pPr>
            <a:endParaRPr lang="ru-RU" dirty="0"/>
          </a:p>
          <a:p>
            <a:pPr algn="just" fontAlgn="base">
              <a:spcBef>
                <a:spcPct val="0"/>
              </a:spcBef>
              <a:spcAft>
                <a:spcPct val="0"/>
              </a:spcAft>
            </a:pPr>
            <a:endParaRPr lang="ru-RU" dirty="0"/>
          </a:p>
          <a:p>
            <a:pPr algn="just" fontAlgn="base">
              <a:spcBef>
                <a:spcPct val="0"/>
              </a:spcBef>
              <a:spcAft>
                <a:spcPct val="0"/>
              </a:spcAft>
            </a:pPr>
            <a:endParaRPr lang="ru-RU" dirty="0"/>
          </a:p>
          <a:p>
            <a:pPr algn="just" fontAlgn="base">
              <a:spcBef>
                <a:spcPct val="0"/>
              </a:spcBef>
              <a:spcAft>
                <a:spcPct val="0"/>
              </a:spcAft>
            </a:pPr>
            <a:r>
              <a:rPr lang="ru-RU" dirty="0"/>
              <a:t> </a:t>
            </a:r>
          </a:p>
          <a:p>
            <a:pPr algn="just" fontAlgn="base">
              <a:spcBef>
                <a:spcPct val="0"/>
              </a:spcBef>
              <a:spcAft>
                <a:spcPct val="0"/>
              </a:spcAft>
            </a:pPr>
            <a:endParaRPr lang="ru-RU" dirty="0"/>
          </a:p>
          <a:p>
            <a:pPr algn="just" fontAlgn="base">
              <a:spcBef>
                <a:spcPct val="0"/>
              </a:spcBef>
              <a:spcAft>
                <a:spcPct val="0"/>
              </a:spcAft>
            </a:pPr>
            <a:r>
              <a:rPr lang="ru-RU" dirty="0"/>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endParaRPr>
          </a:p>
        </p:txBody>
      </p:sp>
      <p:pic>
        <p:nvPicPr>
          <p:cNvPr id="1026" name="Рисунок 41" descr="класс.jpg"/>
          <p:cNvPicPr>
            <a:picLocks noChangeArrowheads="1"/>
          </p:cNvPicPr>
          <p:nvPr/>
        </p:nvPicPr>
        <p:blipFill>
          <a:blip r:embed="rId2" cstate="print"/>
          <a:srcRect t="-636" r="-198" b="-1105"/>
          <a:stretch>
            <a:fillRect/>
          </a:stretch>
        </p:blipFill>
        <p:spPr bwMode="auto">
          <a:xfrm>
            <a:off x="4572000" y="1500174"/>
            <a:ext cx="4357718" cy="2928958"/>
          </a:xfrm>
          <a:prstGeom prst="rect">
            <a:avLst/>
          </a:prstGeom>
          <a:noFill/>
          <a:ln w="9525">
            <a:noFill/>
            <a:miter lim="800000"/>
            <a:headEnd/>
            <a:tailEnd/>
          </a:ln>
        </p:spPr>
      </p:pic>
      <p:sp>
        <p:nvSpPr>
          <p:cNvPr id="4" name="Прямоугольник 3"/>
          <p:cNvSpPr/>
          <p:nvPr/>
        </p:nvSpPr>
        <p:spPr>
          <a:xfrm>
            <a:off x="214282" y="2071678"/>
            <a:ext cx="4429156" cy="2585323"/>
          </a:xfrm>
          <a:prstGeom prst="rect">
            <a:avLst/>
          </a:prstGeom>
        </p:spPr>
        <p:txBody>
          <a:bodyPr wrap="square">
            <a:spAutoFit/>
          </a:bodyPr>
          <a:lstStyle/>
          <a:p>
            <a:pPr algn="just"/>
            <a:r>
              <a:rPr lang="ru-RU" b="1" dirty="0"/>
              <a:t>Работа с мышцами. </a:t>
            </a:r>
            <a:r>
              <a:rPr lang="ru-RU" dirty="0"/>
              <a:t> При сколиозе задача медика – помочь ребенку сформировать мышечный корсет, который будет поддерживать позвоночник в ровном состоянии. При первой и второй степени болезни мышечный корсет – зачастую то единственное, что нужно ребенку для выздоровления. Как добиться того, чтобы </a:t>
            </a:r>
            <a:r>
              <a:rPr lang="ru-RU" dirty="0" err="1"/>
              <a:t>мыщцы</a:t>
            </a:r>
            <a:r>
              <a:rPr lang="ru-RU" dirty="0"/>
              <a:t> развивались, если при сколиозе</a:t>
            </a:r>
          </a:p>
        </p:txBody>
      </p:sp>
      <p:sp>
        <p:nvSpPr>
          <p:cNvPr id="5" name="Прямоугольник 4"/>
          <p:cNvSpPr/>
          <p:nvPr/>
        </p:nvSpPr>
        <p:spPr>
          <a:xfrm>
            <a:off x="214282" y="4500570"/>
            <a:ext cx="8715436" cy="1477328"/>
          </a:xfrm>
          <a:prstGeom prst="rect">
            <a:avLst/>
          </a:prstGeom>
        </p:spPr>
        <p:txBody>
          <a:bodyPr wrap="square">
            <a:spAutoFit/>
          </a:bodyPr>
          <a:lstStyle/>
          <a:p>
            <a:pPr algn="just"/>
            <a:r>
              <a:rPr lang="ru-RU" dirty="0"/>
              <a:t>под запретом бег, прыжки, кручение, тяжести? По оценкам специалистов-ортопедов, от 60 до 80% успеха лечения сколиоза зависит от правильно подобранного (и старательно выполняемого!) курса лечебной физкультуры.</a:t>
            </a:r>
            <a:r>
              <a:rPr lang="ru-RU" b="1" dirty="0"/>
              <a:t>  </a:t>
            </a:r>
            <a:r>
              <a:rPr lang="ru-RU" dirty="0"/>
              <a:t>ЛФК является традиционным классическим средством, обязательным при сколиозе, назначается во всех случаях независимо от характера и особенностей деформации позвоночника. </a:t>
            </a:r>
          </a:p>
        </p:txBody>
      </p:sp>
    </p:spTree>
  </p:cSld>
  <p:clrMapOvr>
    <a:masterClrMapping/>
  </p:clrMapOvr>
  <p:transition spd="slow" advTm="15289">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G_20240531_114747.jpg"/>
          <p:cNvPicPr>
            <a:picLocks noChangeAspect="1"/>
          </p:cNvPicPr>
          <p:nvPr/>
        </p:nvPicPr>
        <p:blipFill>
          <a:blip r:embed="rId2" cstate="print"/>
          <a:stretch>
            <a:fillRect/>
          </a:stretch>
        </p:blipFill>
        <p:spPr>
          <a:xfrm>
            <a:off x="3370147" y="2357431"/>
            <a:ext cx="5607168" cy="3357586"/>
          </a:xfrm>
          <a:prstGeom prst="rect">
            <a:avLst/>
          </a:prstGeom>
          <a:ln>
            <a:noFill/>
          </a:ln>
          <a:effectLst>
            <a:softEdge rad="112500"/>
          </a:effectLst>
        </p:spPr>
      </p:pic>
      <p:sp>
        <p:nvSpPr>
          <p:cNvPr id="2" name="Прямоугольник 1"/>
          <p:cNvSpPr/>
          <p:nvPr/>
        </p:nvSpPr>
        <p:spPr>
          <a:xfrm>
            <a:off x="428596" y="142853"/>
            <a:ext cx="8072494" cy="2585323"/>
          </a:xfrm>
          <a:prstGeom prst="rect">
            <a:avLst/>
          </a:prstGeom>
        </p:spPr>
        <p:txBody>
          <a:bodyPr wrap="square">
            <a:spAutoFit/>
          </a:bodyPr>
          <a:lstStyle/>
          <a:p>
            <a:endParaRPr lang="ru-RU" dirty="0"/>
          </a:p>
          <a:p>
            <a:pPr algn="just"/>
            <a:r>
              <a:rPr lang="ru-RU" dirty="0"/>
              <a:t>	В УО «Могилевская государственная санаторная школа-интернат для детей, больных сколиозом» организованы учебные </a:t>
            </a:r>
            <a:r>
              <a:rPr lang="ru-RU" b="1" dirty="0"/>
              <a:t>занятия по лечебному плаванию,</a:t>
            </a:r>
            <a:r>
              <a:rPr lang="ru-RU" dirty="0"/>
              <a:t> направленные на коррекцию основного заболевания (сколиоз).</a:t>
            </a:r>
          </a:p>
          <a:p>
            <a:pPr algn="just"/>
            <a:r>
              <a:rPr lang="ru-RU" dirty="0"/>
              <a:t>	Занятия проходят  в бассейне государственного специализированного учебно-спортивного учреждения «Могилевская городская специализированная детско-юношеская школа олимпийского резерва», так как в школе-интернате нет собственного бассейна. </a:t>
            </a:r>
          </a:p>
          <a:p>
            <a:r>
              <a:rPr lang="ru-RU" dirty="0"/>
              <a:t>	</a:t>
            </a:r>
          </a:p>
        </p:txBody>
      </p:sp>
      <p:sp>
        <p:nvSpPr>
          <p:cNvPr id="5" name="Прямоугольник 4"/>
          <p:cNvSpPr/>
          <p:nvPr/>
        </p:nvSpPr>
        <p:spPr>
          <a:xfrm>
            <a:off x="428596" y="2285992"/>
            <a:ext cx="2928958" cy="3693319"/>
          </a:xfrm>
          <a:prstGeom prst="rect">
            <a:avLst/>
          </a:prstGeom>
        </p:spPr>
        <p:txBody>
          <a:bodyPr wrap="square">
            <a:spAutoFit/>
          </a:bodyPr>
          <a:lstStyle/>
          <a:p>
            <a:pPr algn="ctr"/>
            <a:r>
              <a:rPr lang="ru-RU" dirty="0"/>
              <a:t>Занятия лечебного плавания включают  комплекс упражнений, направленный на разгрузку позвоночника, возможное исправление деформации, формирование правильной осанки, улучшении координации движений, увеличения силы и тонуса мышц, приобретения навыков плавания (для </a:t>
            </a:r>
            <a:r>
              <a:rPr lang="ru-RU" dirty="0" err="1"/>
              <a:t>неумеющих</a:t>
            </a:r>
            <a:r>
              <a:rPr lang="ru-RU" dirty="0"/>
              <a:t> плавать).</a:t>
            </a:r>
          </a:p>
        </p:txBody>
      </p:sp>
    </p:spTree>
  </p:cSld>
  <p:clrMapOvr>
    <a:masterClrMapping/>
  </p:clrMapOvr>
  <p:transition spd="slow" advTm="15178">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500034" y="577866"/>
            <a:ext cx="371477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a:ln>
                  <a:noFill/>
                </a:ln>
                <a:solidFill>
                  <a:schemeClr val="tx1"/>
                </a:solidFill>
                <a:effectLst/>
                <a:ea typeface="Times New Roman" pitchFamily="18" charset="0"/>
              </a:rPr>
              <a:t>Массаж и</a:t>
            </a:r>
            <a:r>
              <a:rPr kumimoji="0" lang="ru-RU" b="0" i="0" u="none" strike="noStrike" cap="none" normalizeH="0" baseline="0" dirty="0">
                <a:ln>
                  <a:noFill/>
                </a:ln>
                <a:solidFill>
                  <a:schemeClr val="tx1"/>
                </a:solidFill>
                <a:effectLst/>
                <a:ea typeface="Times New Roman" pitchFamily="18" charset="0"/>
              </a:rPr>
              <a:t> </a:t>
            </a:r>
            <a:r>
              <a:rPr kumimoji="0" lang="ru-RU" b="1" i="0" u="none" strike="noStrike" cap="none" normalizeH="0" baseline="0" dirty="0">
                <a:ln>
                  <a:noFill/>
                </a:ln>
                <a:solidFill>
                  <a:schemeClr val="tx1"/>
                </a:solidFill>
                <a:effectLst/>
                <a:ea typeface="Times New Roman" pitchFamily="18" charset="0"/>
              </a:rPr>
              <a:t>физиотерапия.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a:ln>
                  <a:noFill/>
                </a:ln>
                <a:solidFill>
                  <a:schemeClr val="tx1"/>
                </a:solidFill>
                <a:effectLst/>
                <a:ea typeface="Times New Roman" pitchFamily="18" charset="0"/>
              </a:rPr>
              <a:t>Массаж</a:t>
            </a:r>
            <a:r>
              <a:rPr kumimoji="0" lang="ru-RU" b="1" i="0" u="none" strike="noStrike" cap="none" normalizeH="0" dirty="0">
                <a:ln>
                  <a:noFill/>
                </a:ln>
                <a:solidFill>
                  <a:schemeClr val="tx1"/>
                </a:solidFill>
                <a:effectLst/>
                <a:ea typeface="Times New Roman" pitchFamily="18" charset="0"/>
              </a:rPr>
              <a:t> </a:t>
            </a:r>
            <a:r>
              <a:rPr kumimoji="0" lang="ru-RU" b="0" i="0" u="none" strike="noStrike" cap="none" normalizeH="0" baseline="0" dirty="0">
                <a:ln>
                  <a:noFill/>
                </a:ln>
                <a:solidFill>
                  <a:schemeClr val="tx1"/>
                </a:solidFill>
                <a:effectLst/>
                <a:ea typeface="Times New Roman" pitchFamily="18" charset="0"/>
              </a:rPr>
              <a:t>проводится </a:t>
            </a:r>
            <a:r>
              <a:rPr kumimoji="0" lang="ru-RU" b="0" i="0" u="none" strike="noStrike" cap="none" normalizeH="0" baseline="0" dirty="0" err="1">
                <a:ln>
                  <a:noFill/>
                </a:ln>
                <a:solidFill>
                  <a:schemeClr val="tx1"/>
                </a:solidFill>
                <a:effectLst/>
                <a:ea typeface="Times New Roman" pitchFamily="18" charset="0"/>
              </a:rPr>
              <a:t>дифференци-рованный</a:t>
            </a:r>
            <a:r>
              <a:rPr kumimoji="0" lang="ru-RU" b="0" i="0" u="none" strike="noStrike" cap="none" normalizeH="0" baseline="0" dirty="0">
                <a:ln>
                  <a:noFill/>
                </a:ln>
                <a:solidFill>
                  <a:schemeClr val="tx1"/>
                </a:solidFill>
                <a:effectLst/>
                <a:ea typeface="Times New Roman" pitchFamily="18" charset="0"/>
              </a:rPr>
              <a:t> (укрепляющий на выпуклой стороне спины и расслабляющий на вогнутой) по 2-3 цикла по 10 процедур в течение года.</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a:ln>
                  <a:noFill/>
                </a:ln>
                <a:solidFill>
                  <a:schemeClr val="tx1"/>
                </a:solidFill>
                <a:effectLst/>
                <a:ea typeface="Times New Roman" pitchFamily="18" charset="0"/>
              </a:rPr>
              <a:t>Теплолечение</a:t>
            </a:r>
            <a:r>
              <a:rPr kumimoji="0" lang="ru-RU" b="0" i="0" u="none" strike="noStrike" cap="none" normalizeH="0" baseline="0" dirty="0">
                <a:ln>
                  <a:noFill/>
                </a:ln>
                <a:solidFill>
                  <a:schemeClr val="tx1"/>
                </a:solidFill>
                <a:effectLst/>
                <a:ea typeface="Times New Roman" pitchFamily="18" charset="0"/>
              </a:rPr>
              <a:t> (для улучшения питания </a:t>
            </a:r>
            <a:r>
              <a:rPr kumimoji="0" lang="ru-RU" b="0" i="0" u="none" strike="noStrike" cap="none" normalizeH="0" baseline="0" dirty="0" err="1">
                <a:ln>
                  <a:noFill/>
                </a:ln>
                <a:solidFill>
                  <a:schemeClr val="tx1"/>
                </a:solidFill>
                <a:effectLst/>
                <a:ea typeface="Times New Roman" pitchFamily="18" charset="0"/>
              </a:rPr>
              <a:t>нервномышечного</a:t>
            </a:r>
            <a:r>
              <a:rPr kumimoji="0" lang="ru-RU" b="0" i="0" u="none" strike="noStrike" cap="none" normalizeH="0" baseline="0" dirty="0">
                <a:ln>
                  <a:noFill/>
                </a:ln>
                <a:solidFill>
                  <a:schemeClr val="tx1"/>
                </a:solidFill>
                <a:effectLst/>
                <a:ea typeface="Times New Roman" pitchFamily="18" charset="0"/>
              </a:rPr>
              <a:t> аппарата) и </a:t>
            </a:r>
            <a:r>
              <a:rPr kumimoji="0" lang="ru-RU" b="1" i="0" u="none" strike="noStrike" cap="none" normalizeH="0" baseline="0" dirty="0">
                <a:ln>
                  <a:noFill/>
                </a:ln>
                <a:solidFill>
                  <a:schemeClr val="tx1"/>
                </a:solidFill>
                <a:effectLst/>
                <a:ea typeface="Times New Roman" pitchFamily="18" charset="0"/>
              </a:rPr>
              <a:t>электростимуляция мышц </a:t>
            </a:r>
            <a:r>
              <a:rPr kumimoji="0" lang="ru-RU" b="0" i="0" u="none" strike="noStrike" cap="none" normalizeH="0" baseline="0" dirty="0">
                <a:ln>
                  <a:noFill/>
                </a:ln>
                <a:solidFill>
                  <a:schemeClr val="tx1"/>
                </a:solidFill>
                <a:effectLst/>
                <a:ea typeface="Times New Roman" pitchFamily="18" charset="0"/>
              </a:rPr>
              <a:t>спины и живота (для их укрепления) также проводятся циклично в течение года.</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a:ln>
                  <a:noFill/>
                </a:ln>
                <a:solidFill>
                  <a:schemeClr val="tx1"/>
                </a:solidFill>
                <a:effectLst/>
                <a:ea typeface="Times New Roman" pitchFamily="18" charset="0"/>
              </a:rPr>
              <a:t>Корсет </a:t>
            </a:r>
            <a:r>
              <a:rPr kumimoji="0" lang="ru-RU" b="1" i="0" u="none" strike="noStrike" cap="none" normalizeH="0" baseline="0" dirty="0" err="1">
                <a:ln>
                  <a:noFill/>
                </a:ln>
                <a:solidFill>
                  <a:schemeClr val="tx1"/>
                </a:solidFill>
                <a:effectLst/>
                <a:ea typeface="Times New Roman" pitchFamily="18" charset="0"/>
              </a:rPr>
              <a:t>Шено</a:t>
            </a:r>
            <a:r>
              <a:rPr kumimoji="0" lang="ru-RU" b="0" i="0" u="none" strike="noStrike" cap="none" normalizeH="0" baseline="0" dirty="0">
                <a:ln>
                  <a:noFill/>
                </a:ln>
                <a:solidFill>
                  <a:schemeClr val="tx1"/>
                </a:solidFill>
                <a:effectLst/>
                <a:ea typeface="Times New Roman" pitchFamily="18" charset="0"/>
              </a:rPr>
              <a:t> – один из ведущих методов лечения сколиоза. Его применение позволяет в отдельных случаях полностью выровнять ось позвоночника. </a:t>
            </a:r>
            <a:endParaRPr kumimoji="0" lang="ru-RU" b="0" i="0" u="none" strike="noStrike" cap="none" normalizeH="0" baseline="0" dirty="0">
              <a:ln>
                <a:noFill/>
              </a:ln>
              <a:solidFill>
                <a:schemeClr val="tx1"/>
              </a:solidFill>
              <a:effectLst/>
            </a:endParaRPr>
          </a:p>
        </p:txBody>
      </p:sp>
      <p:pic>
        <p:nvPicPr>
          <p:cNvPr id="3" name="Рисунок 2" descr="9472540d4d2838aa4ce5aded499dfa34.jpg"/>
          <p:cNvPicPr>
            <a:picLocks noChangeAspect="1"/>
          </p:cNvPicPr>
          <p:nvPr/>
        </p:nvPicPr>
        <p:blipFill>
          <a:blip r:embed="rId2" cstate="print"/>
          <a:stretch>
            <a:fillRect/>
          </a:stretch>
        </p:blipFill>
        <p:spPr>
          <a:xfrm>
            <a:off x="4500562" y="3500438"/>
            <a:ext cx="3856939" cy="2567007"/>
          </a:xfrm>
          <a:prstGeom prst="rect">
            <a:avLst/>
          </a:prstGeom>
          <a:ln>
            <a:noFill/>
          </a:ln>
          <a:effectLst>
            <a:softEdge rad="112500"/>
          </a:effectLst>
        </p:spPr>
      </p:pic>
      <p:pic>
        <p:nvPicPr>
          <p:cNvPr id="4" name="Рисунок 3" descr="SAM_2695.JPG"/>
          <p:cNvPicPr>
            <a:picLocks noChangeAspect="1"/>
          </p:cNvPicPr>
          <p:nvPr/>
        </p:nvPicPr>
        <p:blipFill>
          <a:blip r:embed="rId3" cstate="print"/>
          <a:stretch>
            <a:fillRect/>
          </a:stretch>
        </p:blipFill>
        <p:spPr>
          <a:xfrm>
            <a:off x="4500562" y="571480"/>
            <a:ext cx="3857652" cy="2893240"/>
          </a:xfrm>
          <a:prstGeom prst="rect">
            <a:avLst/>
          </a:prstGeom>
          <a:ln>
            <a:noFill/>
          </a:ln>
          <a:effectLst>
            <a:softEdge rad="112500"/>
          </a:effectLst>
        </p:spPr>
      </p:pic>
    </p:spTree>
  </p:cSld>
  <p:clrMapOvr>
    <a:masterClrMapping/>
  </p:clrMapOvr>
  <p:transition spd="slow" advTm="15351">
    <p:split orient="vert"/>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214282" y="428604"/>
            <a:ext cx="542928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a:ln>
                  <a:noFill/>
                </a:ln>
                <a:solidFill>
                  <a:schemeClr val="tx1"/>
                </a:solidFill>
                <a:effectLst/>
                <a:ea typeface="Times New Roman" pitchFamily="18" charset="0"/>
                <a:cs typeface="Times New Roman" pitchFamily="18" charset="0"/>
              </a:rPr>
              <a:t>	В 2021 году санаторная школа для усовершенствования процесса лечения сколиоза приняла участие в конкурсе социальных проектов </a:t>
            </a:r>
            <a:r>
              <a:rPr kumimoji="0" lang="en-US" sz="2000" b="0" i="0" u="none" strike="noStrike" cap="none" normalizeH="0" baseline="0" dirty="0">
                <a:ln>
                  <a:noFill/>
                </a:ln>
                <a:solidFill>
                  <a:schemeClr val="tx1"/>
                </a:solidFill>
                <a:effectLst/>
                <a:ea typeface="Times New Roman" pitchFamily="18" charset="0"/>
                <a:cs typeface="Times New Roman" pitchFamily="18" charset="0"/>
              </a:rPr>
              <a:t>Social Weekend</a:t>
            </a:r>
            <a:r>
              <a:rPr kumimoji="0" lang="ru-RU" sz="2000" b="0" i="0" u="none" strike="noStrike" cap="none" normalizeH="0" baseline="0" dirty="0">
                <a:ln>
                  <a:noFill/>
                </a:ln>
                <a:solidFill>
                  <a:schemeClr val="tx1"/>
                </a:solidFill>
                <a:effectLst/>
                <a:ea typeface="Times New Roman" pitchFamily="18" charset="0"/>
                <a:cs typeface="Times New Roman" pitchFamily="18" charset="0"/>
              </a:rPr>
              <a:t>, и, выйдя в финал конкурса, получила финансирование для начала работы клуба по стрельбе из лука.  Этот вид спорта усиливает положительный эффект лечебной физкультуры, т.к. во время тренировок стрелок задействует уникальные группы мышц, именно те, которые должны фиксировать позвоночник в прямом положении. Из нескольких сотен участников до финала дошли 18 проектов, в том числе и наш, получивший название "Яблочко". Спонсоры - компании "Статус </a:t>
            </a:r>
            <a:r>
              <a:rPr kumimoji="0" lang="ru-RU" sz="2000" b="0" i="0" u="none" strike="noStrike" cap="none" normalizeH="0" baseline="0" dirty="0" err="1">
                <a:ln>
                  <a:noFill/>
                </a:ln>
                <a:solidFill>
                  <a:schemeClr val="tx1"/>
                </a:solidFill>
                <a:effectLst/>
                <a:ea typeface="Times New Roman" pitchFamily="18" charset="0"/>
                <a:cs typeface="Times New Roman" pitchFamily="18" charset="0"/>
              </a:rPr>
              <a:t>Кво</a:t>
            </a:r>
            <a:r>
              <a:rPr kumimoji="0" lang="ru-RU" sz="2000" b="0" i="0" u="none" strike="noStrike" cap="none" normalizeH="0" baseline="0" dirty="0">
                <a:ln>
                  <a:noFill/>
                </a:ln>
                <a:solidFill>
                  <a:schemeClr val="tx1"/>
                </a:solidFill>
                <a:effectLst/>
                <a:ea typeface="Times New Roman" pitchFamily="18" charset="0"/>
                <a:cs typeface="Times New Roman" pitchFamily="18" charset="0"/>
              </a:rPr>
              <a:t>" – для реализации проекта выделили 6500 рублей, на которые был закуплен инвентарь. И с 17 сентября начались занятия по стрельбе из лука</a:t>
            </a:r>
            <a:r>
              <a:rPr kumimoji="0" lang="ru-RU" sz="1600" b="0" i="0" u="none" strike="noStrike" cap="none" normalizeH="0" baseline="0" dirty="0">
                <a:ln>
                  <a:noFill/>
                </a:ln>
                <a:solidFill>
                  <a:schemeClr val="tx1"/>
                </a:solidFill>
                <a:effectLst/>
                <a:ea typeface="Times New Roman" pitchFamily="18" charset="0"/>
                <a:cs typeface="Times New Roman" pitchFamily="18" charset="0"/>
              </a:rPr>
              <a:t>. </a:t>
            </a:r>
            <a:endParaRPr kumimoji="0" lang="ru-RU" sz="1800" b="0" i="0" u="none" strike="noStrike" cap="none" normalizeH="0" baseline="0" dirty="0">
              <a:ln>
                <a:noFill/>
              </a:ln>
              <a:solidFill>
                <a:schemeClr val="tx1"/>
              </a:solidFill>
              <a:effectLst/>
            </a:endParaRPr>
          </a:p>
        </p:txBody>
      </p:sp>
      <p:pic>
        <p:nvPicPr>
          <p:cNvPr id="3" name="Рисунок 2" descr="0-02-0a-b0aaf7e7aad5d10f42de54c7144df5a9e62ec0b5dfdc6cadf761e25c4058c29f_6c70c28056a8bea2.jpg"/>
          <p:cNvPicPr>
            <a:picLocks noChangeAspect="1"/>
          </p:cNvPicPr>
          <p:nvPr/>
        </p:nvPicPr>
        <p:blipFill>
          <a:blip r:embed="rId2" cstate="print"/>
          <a:stretch>
            <a:fillRect/>
          </a:stretch>
        </p:blipFill>
        <p:spPr>
          <a:xfrm>
            <a:off x="5715008" y="1071546"/>
            <a:ext cx="3286116" cy="4572032"/>
          </a:xfrm>
          <a:prstGeom prst="rect">
            <a:avLst/>
          </a:prstGeom>
          <a:ln>
            <a:noFill/>
          </a:ln>
          <a:effectLst>
            <a:softEdge rad="112500"/>
          </a:effectLst>
        </p:spPr>
      </p:pic>
    </p:spTree>
  </p:cSld>
  <p:clrMapOvr>
    <a:masterClrMapping/>
  </p:clrMapOvr>
  <p:transition spd="slow">
    <p:split orient="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1493</TotalTime>
  <Words>355</Words>
  <Application>Microsoft Office PowerPoint</Application>
  <PresentationFormat>Экран (4:3)</PresentationFormat>
  <Paragraphs>39</Paragraphs>
  <Slides>25</Slides>
  <Notes>0</Notes>
  <HiddenSlides>1</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NewsPrint</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123</dc:creator>
  <cp:lastModifiedBy>Князев</cp:lastModifiedBy>
  <cp:revision>164</cp:revision>
  <dcterms:created xsi:type="dcterms:W3CDTF">2021-08-29T14:32:42Z</dcterms:created>
  <dcterms:modified xsi:type="dcterms:W3CDTF">2026-08-07T11:54:45Z</dcterms:modified>
</cp:coreProperties>
</file>